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2" r:id="rId4"/>
    <p:sldId id="271" r:id="rId5"/>
    <p:sldId id="265" r:id="rId6"/>
    <p:sldId id="259" r:id="rId7"/>
    <p:sldId id="260" r:id="rId8"/>
    <p:sldId id="261" r:id="rId9"/>
    <p:sldId id="280" r:id="rId10"/>
    <p:sldId id="273" r:id="rId11"/>
    <p:sldId id="267" r:id="rId12"/>
    <p:sldId id="279" r:id="rId13"/>
    <p:sldId id="274" r:id="rId14"/>
    <p:sldId id="262" r:id="rId15"/>
    <p:sldId id="263" r:id="rId16"/>
    <p:sldId id="268" r:id="rId17"/>
    <p:sldId id="27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256A708-5AC1-45D6-99D2-370CDDEC9D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D25BC3-EB04-4D9A-B084-403A0CC000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FF10B-49A3-47F0-97A4-40CFA1E6A290}" type="datetimeFigureOut">
              <a:rPr lang="en-GB" smtClean="0"/>
              <a:t>23/06/2018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170BA-C24F-4AFE-85EC-1881500368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592474-78D3-41D7-8930-C77C2E1AD0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1DE72-356E-496A-B89F-FB250E84DF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875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2BD84-068F-4711-9548-95846F635E8F}" type="datetimeFigureOut">
              <a:rPr lang="en-GB" smtClean="0"/>
              <a:t>23/06/2018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42CE-BF56-404D-956D-45EAAB9E257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16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A352-7D6F-42CE-8661-E5131235BF66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25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F7A2-D041-4336-AA3E-BC558500F365}" type="datetime1">
              <a:rPr lang="en-GB" smtClean="0"/>
              <a:t>23/06/2018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4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E0E5-BE83-4864-8C9B-04EDD65BD4B6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68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D189-42AE-47A2-8621-C858C528542C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85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C222-6505-498B-99E2-E23C861EC4B0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67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C3F6-E6AE-4AD4-868E-81687961A7A0}" type="datetime1">
              <a:rPr lang="en-GB" smtClean="0"/>
              <a:t>23/06/2018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38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F273-67B7-4E62-828A-6B2245ABCEF1}" type="datetime1">
              <a:rPr lang="en-GB" smtClean="0"/>
              <a:t>23/06/2018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44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A116-B39F-46A2-B198-7692611A70E3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C1EB-9754-4FD9-834F-05FAC21D9E74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ACD9-42AD-489F-A028-44BF51632F48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2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99AB-4BBE-421E-96D8-F77383334567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2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7FD6-8831-454A-BA17-78599D9F40E4}" type="datetime1">
              <a:rPr lang="en-GB" smtClean="0"/>
              <a:t>23/06/2018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31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7740-8C1B-44B0-90A3-F61A245B4357}" type="datetime1">
              <a:rPr lang="en-GB" smtClean="0"/>
              <a:t>23/06/2018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1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AB09-C69F-4882-BD36-28B0274D6B54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5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ED70-E428-4A78-B9C5-CE51938ABDD2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3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8AFBE-FB91-4AAD-8303-18D4EF660008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88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7ACC-1AC7-45B5-B082-BCD311BAA20D}" type="datetime1">
              <a:rPr lang="en-GB" smtClean="0"/>
              <a:t>23/06/2018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0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8A53F-BA63-449F-B271-6EFE62D8B86B}" type="datetime1">
              <a:rPr lang="en-GB" smtClean="0"/>
              <a:t>23/06/2018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B63D7-A8CB-4105-87F4-60707FA10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54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D8B22DE2-C518-4F77-BE90-E1B6B1909D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 descr="https://upload.wikimedia.org/wikipedia/commons/thumb/4/42/CNAM_Logo.svg/1000px-CNAM_Logo.svg.png">
            <a:extLst>
              <a:ext uri="{FF2B5EF4-FFF2-40B4-BE49-F238E27FC236}">
                <a16:creationId xmlns:a16="http://schemas.microsoft.com/office/drawing/2014/main" id="{8FC39933-9226-42C4-B02E-FEA6ABB585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4" y="2883712"/>
            <a:ext cx="5450557" cy="1090110"/>
          </a:xfrm>
          <a:prstGeom prst="rect">
            <a:avLst/>
          </a:prstGeom>
          <a:noFill/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2FC87B-FCE2-4FFF-A2F5-9E6D6B9E1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rgbClr val="EBEBEB"/>
                </a:solidFill>
              </a:rPr>
              <a:t>NFE210</a:t>
            </a:r>
            <a:br>
              <a:rPr lang="en-GB" sz="4800" dirty="0">
                <a:solidFill>
                  <a:srgbClr val="EBEBEB"/>
                </a:solidFill>
              </a:rPr>
            </a:br>
            <a:r>
              <a:rPr lang="en-GB" sz="4800" dirty="0">
                <a:solidFill>
                  <a:srgbClr val="EBEBEB"/>
                </a:solidFill>
              </a:rPr>
              <a:t>AERO-BREIZH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E29A82-524E-415D-B019-5C448BF06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5967" y="5389269"/>
            <a:ext cx="4158334" cy="1040114"/>
          </a:xfrm>
        </p:spPr>
        <p:txBody>
          <a:bodyPr>
            <a:normAutofit/>
          </a:bodyPr>
          <a:lstStyle/>
          <a:p>
            <a:pPr algn="r"/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Manuel Pires</a:t>
            </a:r>
          </a:p>
          <a:p>
            <a:pPr algn="r"/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Natachy Petrau</a:t>
            </a:r>
          </a:p>
        </p:txBody>
      </p:sp>
    </p:spTree>
    <p:extLst>
      <p:ext uri="{BB962C8B-B14F-4D97-AF65-F5344CB8AC3E}">
        <p14:creationId xmlns:p14="http://schemas.microsoft.com/office/powerpoint/2010/main" val="263389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Projection organisation cible</a:t>
            </a:r>
            <a:br>
              <a:rPr lang="fr-FR" b="1" dirty="0"/>
            </a:b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9255AB-0EA8-4D12-8914-DA5EEBF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10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80" y="842960"/>
            <a:ext cx="6208240" cy="60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2036766" y="842960"/>
            <a:ext cx="8118468" cy="6015040"/>
            <a:chOff x="1441638" y="995360"/>
            <a:chExt cx="8118468" cy="601504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752" y="995360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57" b="56057"/>
            <a:stretch/>
          </p:blipFill>
          <p:spPr bwMode="auto">
            <a:xfrm>
              <a:off x="1441638" y="2190750"/>
              <a:ext cx="8118468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e 7"/>
          <p:cNvGrpSpPr/>
          <p:nvPr/>
        </p:nvGrpSpPr>
        <p:grpSpPr>
          <a:xfrm>
            <a:off x="2036766" y="842960"/>
            <a:ext cx="8118468" cy="6015040"/>
            <a:chOff x="4545758" y="2109785"/>
            <a:chExt cx="8118468" cy="601504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872" y="2109785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33" b="41172"/>
            <a:stretch/>
          </p:blipFill>
          <p:spPr bwMode="auto">
            <a:xfrm>
              <a:off x="4545758" y="4681532"/>
              <a:ext cx="8118468" cy="1092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2036766" y="842960"/>
            <a:ext cx="8118468" cy="6015040"/>
            <a:chOff x="3403788" y="842960"/>
            <a:chExt cx="8118468" cy="601504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902" y="842960"/>
              <a:ext cx="6208240" cy="6015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88" b="14885"/>
            <a:stretch/>
          </p:blipFill>
          <p:spPr bwMode="auto">
            <a:xfrm>
              <a:off x="3403788" y="4135494"/>
              <a:ext cx="8118468" cy="2070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91515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Objectifs </a:t>
            </a:r>
            <a:r>
              <a:rPr lang="fr-FR" b="1" dirty="0" err="1"/>
              <a:t>AéroNet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11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7" name="Espace réservé du contenu 6"/>
          <p:cNvPicPr>
            <a:picLocks noGrp="1"/>
          </p:cNvPicPr>
          <p:nvPr>
            <p:ph idx="1"/>
          </p:nvPr>
        </p:nvPicPr>
        <p:blipFill rotWithShape="1">
          <a:blip r:embed="rId2"/>
          <a:srcRect b="19234"/>
          <a:stretch/>
        </p:blipFill>
        <p:spPr>
          <a:xfrm>
            <a:off x="3153831" y="1195388"/>
            <a:ext cx="588433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624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Objectifs O3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12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9" name="Espace réservé du contenu 8"/>
          <p:cNvPicPr>
            <a:picLocks noGrp="1"/>
          </p:cNvPicPr>
          <p:nvPr>
            <p:ph idx="1"/>
          </p:nvPr>
        </p:nvPicPr>
        <p:blipFill rotWithShape="1">
          <a:blip r:embed="rId2"/>
          <a:srcRect b="21596"/>
          <a:stretch/>
        </p:blipFill>
        <p:spPr>
          <a:xfrm>
            <a:off x="2843397" y="876300"/>
            <a:ext cx="650520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3340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Evolution du SI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DD80EB-A190-4809-9CB4-45F4C059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13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67932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775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POS applicatif actuel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9BB3FE-3B4D-4510-9CC2-33C0DE23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14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 rotWithShape="1">
          <a:blip r:embed="rId2"/>
          <a:srcRect t="12347"/>
          <a:stretch/>
        </p:blipFill>
        <p:spPr>
          <a:xfrm>
            <a:off x="1752956" y="876300"/>
            <a:ext cx="7862360" cy="501544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981775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/>
              <a:t>POS Applicatif Cible</a:t>
            </a:r>
            <a:endParaRPr lang="fr-FR" b="1" dirty="0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 rotWithShape="1">
          <a:blip r:embed="rId3"/>
          <a:srcRect t="11186"/>
          <a:stretch/>
        </p:blipFill>
        <p:spPr>
          <a:xfrm>
            <a:off x="1752936" y="828482"/>
            <a:ext cx="7862400" cy="60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0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Cartographie actuel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816142-F8D7-41CF-BB49-A6A61EF1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15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 bwMode="auto">
          <a:xfrm>
            <a:off x="2035508" y="1019175"/>
            <a:ext cx="782216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Espace réservé du contenu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/>
          <a:stretch/>
        </p:blipFill>
        <p:spPr>
          <a:xfrm>
            <a:off x="1874835" y="781050"/>
            <a:ext cx="8143506" cy="607695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1244227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/>
              <a:t>Cartographie Cible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3936813" y="781048"/>
            <a:ext cx="3883212" cy="6076951"/>
            <a:chOff x="2263536" y="781051"/>
            <a:chExt cx="3569916" cy="5305844"/>
          </a:xfrm>
        </p:grpSpPr>
        <p:pic>
          <p:nvPicPr>
            <p:cNvPr id="7" name="Espace réservé du contenu 4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62" t="9459" b="11488"/>
            <a:stretch/>
          </p:blipFill>
          <p:spPr>
            <a:xfrm>
              <a:off x="2263536" y="781051"/>
              <a:ext cx="3569916" cy="5305844"/>
            </a:xfrm>
            <a:prstGeom prst="rect">
              <a:avLst/>
            </a:prstGeom>
          </p:spPr>
        </p:pic>
        <p:pic>
          <p:nvPicPr>
            <p:cNvPr id="8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5" t="9460" b="74782"/>
            <a:stretch/>
          </p:blipFill>
          <p:spPr>
            <a:xfrm>
              <a:off x="2271102" y="790156"/>
              <a:ext cx="3562350" cy="1057694"/>
            </a:xfrm>
            <a:prstGeom prst="rect">
              <a:avLst/>
            </a:prstGeom>
          </p:spPr>
        </p:pic>
        <p:pic>
          <p:nvPicPr>
            <p:cNvPr id="9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0" t="9460" b="11489"/>
            <a:stretch/>
          </p:blipFill>
          <p:spPr>
            <a:xfrm>
              <a:off x="3699852" y="790156"/>
              <a:ext cx="2133600" cy="529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498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25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Infrastructure actuel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7D5C1C-5A21-484C-8DEB-9155EEC4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16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7170" name="Picture 2"/>
          <p:cNvPicPr>
            <a:picLocks noGrp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1"/>
          <a:stretch/>
        </p:blipFill>
        <p:spPr bwMode="auto">
          <a:xfrm>
            <a:off x="2069214" y="828256"/>
            <a:ext cx="7306044" cy="601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 txBox="1">
            <a:spLocks/>
          </p:cNvSpPr>
          <p:nvPr/>
        </p:nvSpPr>
        <p:spPr>
          <a:xfrm>
            <a:off x="1078425" y="0"/>
            <a:ext cx="9404723" cy="79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/>
              <a:t>Infrastructure Cible</a:t>
            </a:r>
          </a:p>
        </p:txBody>
      </p:sp>
      <p:pic>
        <p:nvPicPr>
          <p:cNvPr id="8" name="Image 7"/>
          <p:cNvPicPr/>
          <p:nvPr/>
        </p:nvPicPr>
        <p:blipFill rotWithShape="1">
          <a:blip r:embed="rId3"/>
          <a:srcRect t="10529"/>
          <a:stretch/>
        </p:blipFill>
        <p:spPr>
          <a:xfrm>
            <a:off x="2070032" y="828256"/>
            <a:ext cx="7304407" cy="60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26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336"/>
            <a:ext cx="3333749" cy="1633328"/>
          </a:xfrm>
        </p:spPr>
        <p:txBody>
          <a:bodyPr/>
          <a:lstStyle/>
          <a:p>
            <a:pPr algn="ctr"/>
            <a:r>
              <a:rPr lang="fr-FR" b="1" dirty="0"/>
              <a:t>Projet de migration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BFD3F-7C67-4120-B1D3-FF427EF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17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 rotWithShape="1">
          <a:blip r:embed="rId2"/>
          <a:srcRect t="8056"/>
          <a:stretch/>
        </p:blipFill>
        <p:spPr>
          <a:xfrm>
            <a:off x="4343400" y="0"/>
            <a:ext cx="6042024" cy="6858000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3133725" y="0"/>
            <a:ext cx="8461374" cy="6858000"/>
            <a:chOff x="3286125" y="0"/>
            <a:chExt cx="8461374" cy="6858000"/>
          </a:xfrm>
        </p:grpSpPr>
        <p:pic>
          <p:nvPicPr>
            <p:cNvPr id="6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8056"/>
            <a:stretch/>
          </p:blipFill>
          <p:spPr>
            <a:xfrm>
              <a:off x="4495800" y="0"/>
              <a:ext cx="6042024" cy="6858000"/>
            </a:xfrm>
            <a:prstGeom prst="rect">
              <a:avLst/>
            </a:prstGeom>
          </p:spPr>
        </p:pic>
        <p:pic>
          <p:nvPicPr>
            <p:cNvPr id="7" name="Espace réservé du contenu 4"/>
            <p:cNvPicPr>
              <a:picLocks/>
            </p:cNvPicPr>
            <p:nvPr/>
          </p:nvPicPr>
          <p:blipFill rotWithShape="1">
            <a:blip r:embed="rId2"/>
            <a:srcRect t="8056" b="50186"/>
            <a:stretch/>
          </p:blipFill>
          <p:spPr>
            <a:xfrm>
              <a:off x="3286125" y="1162050"/>
              <a:ext cx="8461374" cy="3952876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3133725" y="0"/>
            <a:ext cx="8461374" cy="6858000"/>
            <a:chOff x="3286125" y="152400"/>
            <a:chExt cx="8461374" cy="6858000"/>
          </a:xfrm>
        </p:grpSpPr>
        <p:pic>
          <p:nvPicPr>
            <p:cNvPr id="8" name="Espace réservé du contenu 4"/>
            <p:cNvPicPr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8056"/>
            <a:stretch/>
          </p:blipFill>
          <p:spPr>
            <a:xfrm>
              <a:off x="4495800" y="152400"/>
              <a:ext cx="6042024" cy="6858000"/>
            </a:xfrm>
            <a:prstGeom prst="rect">
              <a:avLst/>
            </a:prstGeom>
          </p:spPr>
        </p:pic>
        <p:pic>
          <p:nvPicPr>
            <p:cNvPr id="9" name="Espace réservé du contenu 4"/>
            <p:cNvPicPr>
              <a:picLocks/>
            </p:cNvPicPr>
            <p:nvPr/>
          </p:nvPicPr>
          <p:blipFill rotWithShape="1">
            <a:blip r:embed="rId2"/>
            <a:srcRect t="49940" b="9195"/>
            <a:stretch/>
          </p:blipFill>
          <p:spPr>
            <a:xfrm>
              <a:off x="3286125" y="2705100"/>
              <a:ext cx="8461374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354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/>
          <a:lstStyle/>
          <a:p>
            <a:r>
              <a:rPr lang="fr-FR" sz="2800" b="1" dirty="0"/>
              <a:t>Pourquoi urbaniser le SI ?</a:t>
            </a:r>
          </a:p>
          <a:p>
            <a:pPr lvl="1"/>
            <a:r>
              <a:rPr lang="fr-FR" dirty="0"/>
              <a:t>Mieux répondre aux exigences du marché</a:t>
            </a:r>
          </a:p>
          <a:p>
            <a:pPr lvl="1"/>
            <a:r>
              <a:rPr lang="fr-FR" dirty="0"/>
              <a:t>Optimiser le bénéfice du SI</a:t>
            </a:r>
          </a:p>
          <a:p>
            <a:pPr lvl="1"/>
            <a:r>
              <a:rPr lang="fr-FR" dirty="0"/>
              <a:t>Améliorer la fluidité des processus d’Aero-Breizh</a:t>
            </a:r>
          </a:p>
          <a:p>
            <a:pPr lvl="1"/>
            <a:r>
              <a:rPr lang="fr-FR" dirty="0"/>
              <a:t>Satisfaction des clients avec les nouvelles fonctionnalités fournies</a:t>
            </a:r>
          </a:p>
          <a:p>
            <a:pPr lvl="1"/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2F79F5-69CB-48A3-80A7-00B85042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18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90448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Questions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3E8DA0E-BF57-4EE0-A458-09B3B4F2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07" y="1243013"/>
            <a:ext cx="5237162" cy="5237162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8BF67F-C94A-420D-AF29-DFD155B6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19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737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Sommaire : Partie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>
            <a:normAutofit/>
          </a:bodyPr>
          <a:lstStyle/>
          <a:p>
            <a:r>
              <a:rPr lang="fr-FR" dirty="0"/>
              <a:t>Présentation Aero-Breizh</a:t>
            </a:r>
          </a:p>
          <a:p>
            <a:r>
              <a:rPr lang="fr-FR" dirty="0"/>
              <a:t>Analyse métier et fonctionnelle</a:t>
            </a:r>
          </a:p>
          <a:p>
            <a:pPr lvl="1"/>
            <a:r>
              <a:rPr lang="fr-FR" dirty="0"/>
              <a:t>Organisation</a:t>
            </a:r>
          </a:p>
          <a:p>
            <a:pPr lvl="1"/>
            <a:r>
              <a:rPr lang="fr-FR" dirty="0"/>
              <a:t>Organisation géographique</a:t>
            </a:r>
          </a:p>
          <a:p>
            <a:pPr lvl="1"/>
            <a:r>
              <a:rPr lang="fr-FR" dirty="0"/>
              <a:t>Organisation fonctionnelle</a:t>
            </a:r>
          </a:p>
          <a:p>
            <a:r>
              <a:rPr lang="fr-FR" dirty="0"/>
              <a:t>Stratégie</a:t>
            </a:r>
          </a:p>
          <a:p>
            <a:pPr lvl="1"/>
            <a:r>
              <a:rPr lang="fr-FR" dirty="0"/>
              <a:t>Projection organisation cible</a:t>
            </a:r>
          </a:p>
          <a:p>
            <a:pPr lvl="1"/>
            <a:r>
              <a:rPr lang="fr-FR" dirty="0"/>
              <a:t>Objectifs </a:t>
            </a:r>
            <a:r>
              <a:rPr lang="fr-FR" dirty="0" err="1"/>
              <a:t>AéroNet</a:t>
            </a:r>
            <a:endParaRPr lang="fr-FR" dirty="0"/>
          </a:p>
          <a:p>
            <a:pPr lvl="1"/>
            <a:r>
              <a:rPr lang="fr-FR" dirty="0"/>
              <a:t>Objectifs O3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A2632D-E28D-422C-9EC8-5D8134E8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2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1786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Sommaire : Partie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25BD2-9027-45FC-9136-D69CC97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42875"/>
            <a:ext cx="9404723" cy="5237824"/>
          </a:xfrm>
        </p:spPr>
        <p:txBody>
          <a:bodyPr>
            <a:normAutofit/>
          </a:bodyPr>
          <a:lstStyle/>
          <a:p>
            <a:r>
              <a:rPr lang="fr-FR" dirty="0"/>
              <a:t>Evolution du SI</a:t>
            </a:r>
          </a:p>
          <a:p>
            <a:pPr lvl="1"/>
            <a:r>
              <a:rPr lang="fr-FR" dirty="0"/>
              <a:t>POS Applicatif actuel/cible</a:t>
            </a:r>
          </a:p>
          <a:p>
            <a:pPr lvl="1"/>
            <a:r>
              <a:rPr lang="fr-FR" dirty="0"/>
              <a:t>Cartographie actuel/cible</a:t>
            </a:r>
          </a:p>
          <a:p>
            <a:pPr lvl="1"/>
            <a:r>
              <a:rPr lang="fr-FR" dirty="0"/>
              <a:t>Infrastructure actuel/cible</a:t>
            </a:r>
          </a:p>
          <a:p>
            <a:r>
              <a:rPr lang="fr-FR" dirty="0"/>
              <a:t>Projet de migration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Questions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A2632D-E28D-422C-9EC8-5D8134E8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3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14299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42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Présentation Aero-Breizh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E1680A2-0040-4531-B209-0BA9D4ED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61" y="1406199"/>
            <a:ext cx="8962085" cy="491078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7F6769-927A-43AA-A939-EF52415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4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0E693-45C7-48F5-B970-80C6CA5F4C6F}"/>
              </a:ext>
            </a:extLst>
          </p:cNvPr>
          <p:cNvSpPr txBox="1"/>
          <p:nvPr/>
        </p:nvSpPr>
        <p:spPr>
          <a:xfrm>
            <a:off x="1393824" y="6324084"/>
            <a:ext cx="790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Généré avec </a:t>
            </a:r>
            <a:r>
              <a:rPr lang="fr-FR" sz="1100" dirty="0" err="1"/>
              <a:t>PlantUML</a:t>
            </a:r>
            <a:r>
              <a:rPr lang="fr-FR" sz="1100" dirty="0"/>
              <a:t> </a:t>
            </a:r>
            <a:r>
              <a:rPr lang="fr-FR" dirty="0"/>
              <a:t>  </a:t>
            </a:r>
          </a:p>
        </p:txBody>
      </p:sp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F2D8465B-37F3-4CAE-8C36-1348FAB0E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24845"/>
              </p:ext>
            </p:extLst>
          </p:nvPr>
        </p:nvGraphicFramePr>
        <p:xfrm>
          <a:off x="11063287" y="6508750"/>
          <a:ext cx="11287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Packager Shell Object" showAsIcon="1" r:id="rId4" imgW="1128600" imgH="349200" progId="Package">
                  <p:embed/>
                </p:oleObj>
              </mc:Choice>
              <mc:Fallback>
                <p:oleObj name="Packager Shell Object" showAsIcon="1" r:id="rId4" imgW="112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63287" y="6508750"/>
                        <a:ext cx="1128713" cy="349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55601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Analyse métier et fonctionnelle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B960F3-747A-4106-851F-9BDBDCEC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5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15176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7F6769-927A-43AA-A939-EF52415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6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54" y="1009650"/>
            <a:ext cx="7590492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4568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 géographique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395FBB-47FF-471B-A611-00E4D605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7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0992" y="1143000"/>
            <a:ext cx="8170015" cy="543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04040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7E298-DD99-424B-840E-4FAFBEED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0"/>
            <a:ext cx="9404723" cy="790156"/>
          </a:xfrm>
        </p:spPr>
        <p:txBody>
          <a:bodyPr/>
          <a:lstStyle/>
          <a:p>
            <a:pPr algn="ctr"/>
            <a:r>
              <a:rPr lang="fr-FR" b="1" dirty="0"/>
              <a:t>Organisation fonctionnelle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9255AB-0EA8-4D12-8914-DA5EEBF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8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054634"/>
            <a:ext cx="8667750" cy="56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762125" y="1045109"/>
            <a:ext cx="8667750" cy="5613920"/>
            <a:chOff x="1895475" y="1045109"/>
            <a:chExt cx="8667750" cy="561392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475" y="1045109"/>
              <a:ext cx="8667750" cy="5613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17" r="82747" b="17156"/>
            <a:stretch/>
          </p:blipFill>
          <p:spPr bwMode="auto">
            <a:xfrm>
              <a:off x="1895475" y="2066101"/>
              <a:ext cx="2333626" cy="459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5061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3902C4-F6C7-436F-B4F3-5924B28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Stratégie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A8C52-4803-48B8-9E38-1F7A36DE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B960F3-747A-4106-851F-9BDBDCEC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B63D7-A8CB-4105-87F4-60707FA10D94}" type="slidenum">
              <a:rPr lang="en-GB" smtClean="0"/>
              <a:t>9</a:t>
            </a:fld>
            <a:r>
              <a:rPr lang="en-GB" sz="1200" dirty="0">
                <a:solidFill>
                  <a:prstClr val="white">
                    <a:tint val="75000"/>
                  </a:prstClr>
                </a:solidFill>
              </a:rPr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5102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">
      <a:dk1>
        <a:sysClr val="windowText" lastClr="000000"/>
      </a:dk1>
      <a:lt1>
        <a:sysClr val="window" lastClr="FFFFFF"/>
      </a:lt1>
      <a:dk2>
        <a:srgbClr val="3F3F3F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145</Words>
  <Application>Microsoft Office PowerPoint</Application>
  <PresentationFormat>Grand écran</PresentationFormat>
  <Paragraphs>64</Paragraphs>
  <Slides>19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Packager Shell Object</vt:lpstr>
      <vt:lpstr>NFE210 AERO-BREIZH</vt:lpstr>
      <vt:lpstr>Sommaire : Partie 1</vt:lpstr>
      <vt:lpstr>Sommaire : Partie 2</vt:lpstr>
      <vt:lpstr>Présentation Aero-Breizh</vt:lpstr>
      <vt:lpstr>Analyse métier et fonctionnelle</vt:lpstr>
      <vt:lpstr>Organisation</vt:lpstr>
      <vt:lpstr>Organisation géographique </vt:lpstr>
      <vt:lpstr>Organisation fonctionnelle </vt:lpstr>
      <vt:lpstr>Stratégie</vt:lpstr>
      <vt:lpstr>Projection organisation cible  </vt:lpstr>
      <vt:lpstr>Objectifs AéroNet</vt:lpstr>
      <vt:lpstr>Objectifs O3</vt:lpstr>
      <vt:lpstr>Evolution du SI</vt:lpstr>
      <vt:lpstr>POS applicatif actuel </vt:lpstr>
      <vt:lpstr>Cartographie actuel</vt:lpstr>
      <vt:lpstr>Infrastructure actuel</vt:lpstr>
      <vt:lpstr>Projet de migration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NFE210 AERO-BREIZH</dc:title>
  <dc:creator>Manuel Pires</dc:creator>
  <cp:lastModifiedBy>Manuel Pires</cp:lastModifiedBy>
  <cp:revision>73</cp:revision>
  <dcterms:created xsi:type="dcterms:W3CDTF">2018-05-05T19:27:15Z</dcterms:created>
  <dcterms:modified xsi:type="dcterms:W3CDTF">2018-06-23T12:09:05Z</dcterms:modified>
</cp:coreProperties>
</file>